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27"/>
  </p:notesMasterIdLst>
  <p:sldIdLst>
    <p:sldId id="256" r:id="rId2"/>
    <p:sldId id="257" r:id="rId3"/>
    <p:sldId id="272" r:id="rId4"/>
    <p:sldId id="259" r:id="rId5"/>
    <p:sldId id="269" r:id="rId6"/>
    <p:sldId id="258" r:id="rId7"/>
    <p:sldId id="260" r:id="rId8"/>
    <p:sldId id="261" r:id="rId9"/>
    <p:sldId id="262" r:id="rId10"/>
    <p:sldId id="266" r:id="rId11"/>
    <p:sldId id="281" r:id="rId12"/>
    <p:sldId id="263" r:id="rId13"/>
    <p:sldId id="264" r:id="rId14"/>
    <p:sldId id="265" r:id="rId15"/>
    <p:sldId id="267" r:id="rId16"/>
    <p:sldId id="268" r:id="rId17"/>
    <p:sldId id="274" r:id="rId18"/>
    <p:sldId id="276" r:id="rId19"/>
    <p:sldId id="275" r:id="rId20"/>
    <p:sldId id="271" r:id="rId21"/>
    <p:sldId id="277" r:id="rId22"/>
    <p:sldId id="278" r:id="rId23"/>
    <p:sldId id="280" r:id="rId24"/>
    <p:sldId id="279" r:id="rId25"/>
    <p:sldId id="27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17"/>
    <p:restoredTop sz="94721"/>
  </p:normalViewPr>
  <p:slideViewPr>
    <p:cSldViewPr snapToGrid="0" snapToObjects="1">
      <p:cViewPr varScale="1">
        <p:scale>
          <a:sx n="83" d="100"/>
          <a:sy n="83" d="100"/>
        </p:scale>
        <p:origin x="224"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F25EE-76A0-254D-9398-BA76B93C47E5}" type="datetimeFigureOut">
              <a:rPr lang="en-US" smtClean="0"/>
              <a:t>11/15/16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424D0-8BD3-CF41-BC1E-6E944B864DA5}" type="slidenum">
              <a:rPr lang="en-US" smtClean="0"/>
              <a:t>‹#›</a:t>
            </a:fld>
            <a:endParaRPr lang="en-US"/>
          </a:p>
        </p:txBody>
      </p:sp>
    </p:spTree>
    <p:extLst>
      <p:ext uri="{BB962C8B-B14F-4D97-AF65-F5344CB8AC3E}">
        <p14:creationId xmlns:p14="http://schemas.microsoft.com/office/powerpoint/2010/main" val="337008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3424D0-8BD3-CF41-BC1E-6E944B864DA5}" type="slidenum">
              <a:rPr lang="en-US" smtClean="0"/>
              <a:t>25</a:t>
            </a:fld>
            <a:endParaRPr lang="en-US"/>
          </a:p>
        </p:txBody>
      </p:sp>
    </p:spTree>
    <p:extLst>
      <p:ext uri="{BB962C8B-B14F-4D97-AF65-F5344CB8AC3E}">
        <p14:creationId xmlns:p14="http://schemas.microsoft.com/office/powerpoint/2010/main" val="1180944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405668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49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7168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0120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7832704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4637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038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6751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530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11/15/16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8507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11/15/16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42206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11/15/16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073812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Develop</a:t>
            </a:r>
            <a:r>
              <a:rPr lang="en-US" dirty="0" err="1" smtClean="0">
                <a:solidFill>
                  <a:srgbClr val="7030A0"/>
                </a:solidFill>
              </a:rPr>
              <a:t>HER</a:t>
            </a:r>
            <a:r>
              <a:rPr lang="en-US" dirty="0" smtClean="0">
                <a:solidFill>
                  <a:srgbClr val="7030A0"/>
                </a:solidFill>
              </a:rPr>
              <a:t> </a:t>
            </a:r>
            <a:r>
              <a:rPr lang="en-US" dirty="0" smtClean="0">
                <a:solidFill>
                  <a:schemeClr val="tx1"/>
                </a:solidFill>
              </a:rPr>
              <a:t>2016</a:t>
            </a:r>
            <a:endParaRPr lang="en-US" dirty="0">
              <a:solidFill>
                <a:schemeClr val="tx1"/>
              </a:solidFill>
            </a:endParaRPr>
          </a:p>
        </p:txBody>
      </p:sp>
      <p:sp>
        <p:nvSpPr>
          <p:cNvPr id="3" name="Subtitle 2"/>
          <p:cNvSpPr>
            <a:spLocks noGrp="1"/>
          </p:cNvSpPr>
          <p:nvPr>
            <p:ph type="subTitle" idx="1"/>
          </p:nvPr>
        </p:nvSpPr>
        <p:spPr/>
        <p:txBody>
          <a:bodyPr/>
          <a:lstStyle/>
          <a:p>
            <a:r>
              <a:rPr lang="en-US" dirty="0" smtClean="0"/>
              <a:t>Proudly sponsored by </a:t>
            </a:r>
            <a:r>
              <a:rPr lang="en-US" dirty="0" smtClean="0">
                <a:solidFill>
                  <a:schemeClr val="tx1"/>
                </a:solidFill>
              </a:rPr>
              <a:t>MYOB</a:t>
            </a:r>
            <a:endParaRPr lang="en-US" dirty="0">
              <a:solidFill>
                <a:schemeClr val="tx1"/>
              </a:solidFill>
            </a:endParaRPr>
          </a:p>
        </p:txBody>
      </p:sp>
    </p:spTree>
    <p:extLst>
      <p:ext uri="{BB962C8B-B14F-4D97-AF65-F5344CB8AC3E}">
        <p14:creationId xmlns:p14="http://schemas.microsoft.com/office/powerpoint/2010/main" val="681013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experience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132" y="1428750"/>
            <a:ext cx="3609748" cy="4814912"/>
          </a:xfrm>
          <a:prstGeom prst="rect">
            <a:avLst/>
          </a:prstGeom>
        </p:spPr>
      </p:pic>
      <p:sp>
        <p:nvSpPr>
          <p:cNvPr id="6" name="TextBox 5"/>
          <p:cNvSpPr txBox="1"/>
          <p:nvPr/>
        </p:nvSpPr>
        <p:spPr>
          <a:xfrm>
            <a:off x="8146411" y="1377449"/>
            <a:ext cx="2944906" cy="4801314"/>
          </a:xfrm>
          <a:prstGeom prst="rect">
            <a:avLst/>
          </a:prstGeom>
          <a:noFill/>
        </p:spPr>
        <p:txBody>
          <a:bodyPr wrap="square" rtlCol="0">
            <a:spAutoFit/>
          </a:bodyPr>
          <a:lstStyle/>
          <a:p>
            <a:r>
              <a:rPr lang="en-US" dirty="0" smtClean="0"/>
              <a:t>Our classes were fun, engaging, challenging, frustrating, the list could go on and on!</a:t>
            </a:r>
          </a:p>
          <a:p>
            <a:endParaRPr lang="en-US" dirty="0" smtClean="0"/>
          </a:p>
          <a:p>
            <a:r>
              <a:rPr lang="en-US" dirty="0" smtClean="0"/>
              <a:t>Working together allowed us to form a really close bond with each other and our new colleagues, and by sharing our strengths and weaknesses we were able to succeed as a team</a:t>
            </a:r>
          </a:p>
          <a:p>
            <a:endParaRPr lang="en-US" dirty="0"/>
          </a:p>
          <a:p>
            <a:r>
              <a:rPr lang="en-US" dirty="0" smtClean="0"/>
              <a:t>If anyone needs help with finding a MYOB carpark slack us </a:t>
            </a:r>
            <a:r>
              <a:rPr lang="en-US" dirty="0" smtClean="0">
                <a:sym typeface="Wingdings"/>
              </a:rPr>
              <a:t></a:t>
            </a:r>
            <a:endParaRPr lang="en-US" dirty="0"/>
          </a:p>
          <a:p>
            <a:endParaRPr lang="en-US" dirty="0"/>
          </a:p>
        </p:txBody>
      </p:sp>
    </p:spTree>
    <p:extLst>
      <p:ext uri="{BB962C8B-B14F-4D97-AF65-F5344CB8AC3E}">
        <p14:creationId xmlns:p14="http://schemas.microsoft.com/office/powerpoint/2010/main" val="14815045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Buddies and mentors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580" y="1892730"/>
            <a:ext cx="3657609" cy="4198870"/>
          </a:xfrm>
        </p:spPr>
      </p:pic>
      <p:sp>
        <p:nvSpPr>
          <p:cNvPr id="5" name="TextBox 4"/>
          <p:cNvSpPr txBox="1"/>
          <p:nvPr/>
        </p:nvSpPr>
        <p:spPr>
          <a:xfrm>
            <a:off x="6172200" y="1782305"/>
            <a:ext cx="5575515" cy="3416320"/>
          </a:xfrm>
          <a:prstGeom prst="rect">
            <a:avLst/>
          </a:prstGeom>
          <a:noFill/>
        </p:spPr>
        <p:txBody>
          <a:bodyPr wrap="square" rtlCol="0">
            <a:spAutoFit/>
          </a:bodyPr>
          <a:lstStyle/>
          <a:p>
            <a:r>
              <a:rPr lang="en-US" dirty="0" smtClean="0"/>
              <a:t>A BIG </a:t>
            </a:r>
            <a:r>
              <a:rPr lang="en-US" dirty="0" err="1" smtClean="0"/>
              <a:t>shoutout</a:t>
            </a:r>
            <a:r>
              <a:rPr lang="en-US" dirty="0" smtClean="0"/>
              <a:t> is deserved by our buddies and mentors!</a:t>
            </a:r>
          </a:p>
          <a:p>
            <a:endParaRPr lang="en-US" dirty="0"/>
          </a:p>
          <a:p>
            <a:r>
              <a:rPr lang="en-US" dirty="0" smtClean="0"/>
              <a:t>Angela, Jeannie, Pooja, </a:t>
            </a:r>
            <a:r>
              <a:rPr lang="en-US" dirty="0" err="1" smtClean="0"/>
              <a:t>Prash</a:t>
            </a:r>
            <a:r>
              <a:rPr lang="en-US" dirty="0" smtClean="0"/>
              <a:t>, Sally and have all been amazing in offering their advice and support throughout our journeys.</a:t>
            </a:r>
          </a:p>
          <a:p>
            <a:endParaRPr lang="en-US" dirty="0" smtClean="0"/>
          </a:p>
          <a:p>
            <a:r>
              <a:rPr lang="en-US" dirty="0" smtClean="0"/>
              <a:t>Our team buddies Matt,</a:t>
            </a:r>
          </a:p>
          <a:p>
            <a:r>
              <a:rPr lang="en-US" dirty="0" smtClean="0"/>
              <a:t>have continued to support us as we develop and grow in our own MYOB teams, and apply our classroom skills to real life situations.</a:t>
            </a:r>
            <a:endParaRPr lang="en-US" dirty="0"/>
          </a:p>
          <a:p>
            <a:endParaRPr lang="en-US" dirty="0"/>
          </a:p>
        </p:txBody>
      </p:sp>
    </p:spTree>
    <p:extLst>
      <p:ext uri="{BB962C8B-B14F-4D97-AF65-F5344CB8AC3E}">
        <p14:creationId xmlns:p14="http://schemas.microsoft.com/office/powerpoint/2010/main" val="473552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Lovely rabbit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600201"/>
            <a:ext cx="6595037" cy="4946278"/>
          </a:xfrm>
        </p:spPr>
      </p:pic>
      <p:sp>
        <p:nvSpPr>
          <p:cNvPr id="6" name="TextBox 5"/>
          <p:cNvSpPr txBox="1"/>
          <p:nvPr/>
        </p:nvSpPr>
        <p:spPr>
          <a:xfrm>
            <a:off x="8189375" y="1600201"/>
            <a:ext cx="3536575" cy="4247317"/>
          </a:xfrm>
          <a:prstGeom prst="rect">
            <a:avLst/>
          </a:prstGeom>
          <a:noFill/>
        </p:spPr>
        <p:txBody>
          <a:bodyPr wrap="square" rtlCol="0">
            <a:spAutoFit/>
          </a:bodyPr>
          <a:lstStyle/>
          <a:p>
            <a:r>
              <a:rPr lang="en-US" dirty="0" smtClean="0"/>
              <a:t>The whiteboards at MYOB are notorious for being regularly cleaned, and are always photographed in case of such an event where critical plans are erased forever</a:t>
            </a:r>
          </a:p>
          <a:p>
            <a:endParaRPr lang="en-US" dirty="0"/>
          </a:p>
          <a:p>
            <a:r>
              <a:rPr lang="en-US" dirty="0" smtClean="0"/>
              <a:t>Andrew’s lovely rabbit is a tale of determination and triumph, as he was able to live on the whiteboard for the entire 7 weeks of tech school!</a:t>
            </a:r>
          </a:p>
          <a:p>
            <a:endParaRPr lang="en-US" dirty="0"/>
          </a:p>
          <a:p>
            <a:r>
              <a:rPr lang="en-US" dirty="0" smtClean="0"/>
              <a:t>R.I.P lovely rabbit – Your memory will live on forever in our hearts</a:t>
            </a:r>
            <a:endParaRPr lang="en-US" dirty="0"/>
          </a:p>
        </p:txBody>
      </p:sp>
    </p:spTree>
    <p:extLst>
      <p:ext uri="{BB962C8B-B14F-4D97-AF65-F5344CB8AC3E}">
        <p14:creationId xmlns:p14="http://schemas.microsoft.com/office/powerpoint/2010/main" val="1967705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Disrupting Purple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428750"/>
            <a:ext cx="6677923" cy="5006951"/>
          </a:xfrm>
        </p:spPr>
      </p:pic>
      <p:sp>
        <p:nvSpPr>
          <p:cNvPr id="5" name="TextBox 4"/>
          <p:cNvSpPr txBox="1"/>
          <p:nvPr/>
        </p:nvSpPr>
        <p:spPr>
          <a:xfrm>
            <a:off x="8269941" y="1428749"/>
            <a:ext cx="3617259" cy="2031325"/>
          </a:xfrm>
          <a:prstGeom prst="rect">
            <a:avLst/>
          </a:prstGeom>
          <a:noFill/>
        </p:spPr>
        <p:txBody>
          <a:bodyPr wrap="square" rtlCol="0">
            <a:spAutoFit/>
          </a:bodyPr>
          <a:lstStyle/>
          <a:p>
            <a:r>
              <a:rPr lang="en-US" dirty="0" smtClean="0"/>
              <a:t>Our first official company event – rocket ships, dancing storm troopers and awesome sweet treats, plus watching these guys do incredible feats of strength! Blown away by the passion and culture of MYOB!</a:t>
            </a:r>
            <a:endParaRPr lang="en-US" dirty="0"/>
          </a:p>
        </p:txBody>
      </p:sp>
    </p:spTree>
    <p:extLst>
      <p:ext uri="{BB962C8B-B14F-4D97-AF65-F5344CB8AC3E}">
        <p14:creationId xmlns:p14="http://schemas.microsoft.com/office/powerpoint/2010/main" val="976913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Code: Debugging The Gender Gap (A Documentary)</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006974"/>
            <a:ext cx="3394871" cy="4528296"/>
          </a:xfrm>
        </p:spPr>
      </p:pic>
      <p:sp>
        <p:nvSpPr>
          <p:cNvPr id="6" name="TextBox 5"/>
          <p:cNvSpPr txBox="1"/>
          <p:nvPr/>
        </p:nvSpPr>
        <p:spPr>
          <a:xfrm>
            <a:off x="5325034" y="2006974"/>
            <a:ext cx="6339427" cy="4524315"/>
          </a:xfrm>
          <a:prstGeom prst="rect">
            <a:avLst/>
          </a:prstGeom>
          <a:noFill/>
        </p:spPr>
        <p:txBody>
          <a:bodyPr wrap="square" rtlCol="0">
            <a:spAutoFit/>
          </a:bodyPr>
          <a:lstStyle/>
          <a:p>
            <a:r>
              <a:rPr lang="en-US" dirty="0" smtClean="0"/>
              <a:t>Our first opportunity to meet again with our other </a:t>
            </a:r>
            <a:r>
              <a:rPr lang="en-US" dirty="0" err="1" smtClean="0"/>
              <a:t>developher</a:t>
            </a:r>
            <a:r>
              <a:rPr lang="en-US" dirty="0" smtClean="0"/>
              <a:t> friends who we had not seen since the interview day.</a:t>
            </a:r>
          </a:p>
          <a:p>
            <a:endParaRPr lang="en-US" dirty="0"/>
          </a:p>
          <a:p>
            <a:r>
              <a:rPr lang="en-US" dirty="0" smtClean="0"/>
              <a:t>The movie really opened our eyes to the inequality that is currently present in the tech industry, and why programs like </a:t>
            </a:r>
            <a:r>
              <a:rPr lang="en-US" dirty="0" err="1" smtClean="0"/>
              <a:t>developHER</a:t>
            </a:r>
            <a:r>
              <a:rPr lang="en-US" dirty="0" smtClean="0"/>
              <a:t> are so important in trying to change current perceptions within the industry. It was also interesting to learn about the experiences women have had in different types of tech companies, and how important it is to focus on building and cultivating a positive work culture in addition to gender equality.</a:t>
            </a:r>
          </a:p>
          <a:p>
            <a:endParaRPr lang="en-US" dirty="0"/>
          </a:p>
          <a:p>
            <a:r>
              <a:rPr lang="en-US" dirty="0" smtClean="0"/>
              <a:t>It was great to chat with the ladies who are still on their paths to becoming </a:t>
            </a:r>
            <a:r>
              <a:rPr lang="en-US" dirty="0" err="1" smtClean="0"/>
              <a:t>developHERs</a:t>
            </a:r>
            <a:r>
              <a:rPr lang="en-US" dirty="0" smtClean="0"/>
              <a:t>, and we hope that we can continue to inspire and support them on their journey, and hopefully welcome them into our family in the not too distant future </a:t>
            </a:r>
            <a:r>
              <a:rPr lang="en-US" dirty="0" smtClean="0">
                <a:sym typeface="Wingdings"/>
              </a:rPr>
              <a:t></a:t>
            </a:r>
            <a:endParaRPr lang="en-US" dirty="0"/>
          </a:p>
        </p:txBody>
      </p:sp>
    </p:spTree>
    <p:extLst>
      <p:ext uri="{BB962C8B-B14F-4D97-AF65-F5344CB8AC3E}">
        <p14:creationId xmlns:p14="http://schemas.microsoft.com/office/powerpoint/2010/main" val="17022715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School Grads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625595"/>
            <a:ext cx="6770235" cy="4887264"/>
          </a:xfrm>
        </p:spPr>
      </p:pic>
      <p:sp>
        <p:nvSpPr>
          <p:cNvPr id="5" name="TextBox 4"/>
          <p:cNvSpPr txBox="1"/>
          <p:nvPr/>
        </p:nvSpPr>
        <p:spPr>
          <a:xfrm>
            <a:off x="8404412" y="1625595"/>
            <a:ext cx="3160059" cy="3416320"/>
          </a:xfrm>
          <a:prstGeom prst="rect">
            <a:avLst/>
          </a:prstGeom>
          <a:noFill/>
        </p:spPr>
        <p:txBody>
          <a:bodyPr wrap="square" rtlCol="0">
            <a:spAutoFit/>
          </a:bodyPr>
          <a:lstStyle/>
          <a:p>
            <a:r>
              <a:rPr lang="en-US" dirty="0" smtClean="0"/>
              <a:t>FINALLY WE MADE IT!</a:t>
            </a:r>
          </a:p>
          <a:p>
            <a:endParaRPr lang="en-US" dirty="0"/>
          </a:p>
          <a:p>
            <a:r>
              <a:rPr lang="en-US" dirty="0" smtClean="0"/>
              <a:t>Professor </a:t>
            </a:r>
            <a:r>
              <a:rPr lang="en-US" dirty="0" err="1" smtClean="0"/>
              <a:t>Professorson</a:t>
            </a:r>
            <a:r>
              <a:rPr lang="en-US" dirty="0" smtClean="0"/>
              <a:t> and the associate professors pose with our shiny certificates and happy faces before we start the next chapter of our journey with our teams</a:t>
            </a:r>
          </a:p>
          <a:p>
            <a:endParaRPr lang="en-US" dirty="0"/>
          </a:p>
          <a:p>
            <a:r>
              <a:rPr lang="en-US" dirty="0" smtClean="0"/>
              <a:t>Our certificates went straight to the fridge where they will stay for a very long time </a:t>
            </a:r>
            <a:r>
              <a:rPr lang="en-US" dirty="0" smtClean="0">
                <a:sym typeface="Wingdings"/>
              </a:rPr>
              <a:t></a:t>
            </a:r>
            <a:r>
              <a:rPr lang="en-US" dirty="0" smtClean="0"/>
              <a:t> </a:t>
            </a:r>
            <a:endParaRPr lang="en-US" dirty="0"/>
          </a:p>
        </p:txBody>
      </p:sp>
    </p:spTree>
    <p:extLst>
      <p:ext uri="{BB962C8B-B14F-4D97-AF65-F5344CB8AC3E}">
        <p14:creationId xmlns:p14="http://schemas.microsoft.com/office/powerpoint/2010/main" val="225240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School Wrap-up Party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1" y="1656230"/>
            <a:ext cx="4854388" cy="4854388"/>
          </a:xfrm>
        </p:spPr>
      </p:pic>
      <p:sp>
        <p:nvSpPr>
          <p:cNvPr id="5" name="TextBox 4"/>
          <p:cNvSpPr txBox="1"/>
          <p:nvPr/>
        </p:nvSpPr>
        <p:spPr>
          <a:xfrm>
            <a:off x="6562165" y="1656230"/>
            <a:ext cx="5029200" cy="1200329"/>
          </a:xfrm>
          <a:prstGeom prst="rect">
            <a:avLst/>
          </a:prstGeom>
          <a:noFill/>
        </p:spPr>
        <p:txBody>
          <a:bodyPr wrap="square" rtlCol="0">
            <a:spAutoFit/>
          </a:bodyPr>
          <a:lstStyle/>
          <a:p>
            <a:r>
              <a:rPr lang="en-US" dirty="0" smtClean="0"/>
              <a:t>Our final celebration with our professors before we join our teams – a bitter-sweet moment but we know they will do an amazing job with the new </a:t>
            </a:r>
            <a:r>
              <a:rPr lang="en-US" dirty="0" err="1" smtClean="0"/>
              <a:t>developHERs</a:t>
            </a:r>
            <a:r>
              <a:rPr lang="en-US" dirty="0" smtClean="0"/>
              <a:t> that start next year!</a:t>
            </a:r>
            <a:endParaRPr lang="en-US" dirty="0"/>
          </a:p>
        </p:txBody>
      </p:sp>
    </p:spTree>
    <p:extLst>
      <p:ext uri="{BB962C8B-B14F-4D97-AF65-F5344CB8AC3E}">
        <p14:creationId xmlns:p14="http://schemas.microsoft.com/office/powerpoint/2010/main" val="1005215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969910" cy="848031"/>
          </a:xfrm>
        </p:spPr>
        <p:txBody>
          <a:bodyPr/>
          <a:lstStyle/>
          <a:p>
            <a:r>
              <a:rPr lang="en-US" dirty="0" smtClean="0"/>
              <a:t> Teams we are working in (make </a:t>
            </a:r>
            <a:r>
              <a:rPr lang="en-US" smtClean="0"/>
              <a:t>a 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428750"/>
            <a:ext cx="3776662" cy="5035549"/>
          </a:xfrm>
        </p:spPr>
      </p:pic>
      <p:sp>
        <p:nvSpPr>
          <p:cNvPr id="5" name="TextBox 4"/>
          <p:cNvSpPr txBox="1"/>
          <p:nvPr/>
        </p:nvSpPr>
        <p:spPr>
          <a:xfrm>
            <a:off x="6179574" y="1533831"/>
            <a:ext cx="5737123" cy="1200329"/>
          </a:xfrm>
          <a:prstGeom prst="rect">
            <a:avLst/>
          </a:prstGeom>
          <a:noFill/>
        </p:spPr>
        <p:txBody>
          <a:bodyPr wrap="square" rtlCol="0">
            <a:spAutoFit/>
          </a:bodyPr>
          <a:lstStyle/>
          <a:p>
            <a:r>
              <a:rPr lang="en-US" dirty="0" smtClean="0"/>
              <a:t>Description</a:t>
            </a:r>
          </a:p>
          <a:p>
            <a:r>
              <a:rPr lang="en-US" dirty="0" err="1" smtClean="0"/>
              <a:t>Bla</a:t>
            </a:r>
            <a:endParaRPr lang="en-US" dirty="0" smtClean="0"/>
          </a:p>
          <a:p>
            <a:r>
              <a:rPr lang="en-US" dirty="0" err="1" smtClean="0"/>
              <a:t>bla</a:t>
            </a:r>
            <a:endParaRPr lang="en-US" dirty="0" smtClean="0"/>
          </a:p>
          <a:p>
            <a:r>
              <a:rPr lang="en-US" dirty="0" err="1" smtClean="0"/>
              <a:t>bla</a:t>
            </a:r>
            <a:endParaRPr lang="en-US" dirty="0"/>
          </a:p>
        </p:txBody>
      </p:sp>
    </p:spTree>
    <p:extLst>
      <p:ext uri="{BB962C8B-B14F-4D97-AF65-F5344CB8AC3E}">
        <p14:creationId xmlns:p14="http://schemas.microsoft.com/office/powerpoint/2010/main" val="783310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t>
            </a:r>
            <a:r>
              <a:rPr lang="en-US" dirty="0" err="1" smtClean="0"/>
              <a:t>Sora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7690" y="2410691"/>
            <a:ext cx="5533142" cy="4149857"/>
          </a:xfrm>
        </p:spPr>
      </p:pic>
      <p:sp>
        <p:nvSpPr>
          <p:cNvPr id="5" name="TextBox 4"/>
          <p:cNvSpPr txBox="1"/>
          <p:nvPr/>
        </p:nvSpPr>
        <p:spPr>
          <a:xfrm>
            <a:off x="7764651" y="1115878"/>
            <a:ext cx="4076054" cy="5909310"/>
          </a:xfrm>
          <a:prstGeom prst="rect">
            <a:avLst/>
          </a:prstGeom>
          <a:noFill/>
        </p:spPr>
        <p:txBody>
          <a:bodyPr wrap="square" rtlCol="0">
            <a:spAutoFit/>
          </a:bodyPr>
          <a:lstStyle/>
          <a:p>
            <a:endParaRPr lang="en-US" dirty="0" smtClean="0"/>
          </a:p>
          <a:p>
            <a:r>
              <a:rPr lang="en-US" dirty="0" smtClean="0"/>
              <a:t>Top: Matt and Hannah</a:t>
            </a:r>
          </a:p>
          <a:p>
            <a:r>
              <a:rPr lang="en-US" dirty="0" smtClean="0"/>
              <a:t>L-R: </a:t>
            </a:r>
            <a:r>
              <a:rPr lang="en-US" dirty="0" err="1" smtClean="0"/>
              <a:t>Sila</a:t>
            </a:r>
            <a:r>
              <a:rPr lang="en-US" dirty="0" smtClean="0"/>
              <a:t>, </a:t>
            </a:r>
            <a:r>
              <a:rPr lang="en-US" dirty="0" err="1" smtClean="0"/>
              <a:t>Ryuichi</a:t>
            </a:r>
            <a:r>
              <a:rPr lang="en-US" dirty="0" smtClean="0"/>
              <a:t>, Ash, Mark, Hannah, Tommo</a:t>
            </a:r>
            <a:endParaRPr lang="en-US" dirty="0"/>
          </a:p>
          <a:p>
            <a:r>
              <a:rPr lang="en-US" dirty="0" smtClean="0"/>
              <a:t>Not present: Louis, </a:t>
            </a:r>
            <a:r>
              <a:rPr lang="en-US" dirty="0" err="1" smtClean="0"/>
              <a:t>Nalinda</a:t>
            </a:r>
            <a:endParaRPr lang="en-US" dirty="0" smtClean="0"/>
          </a:p>
          <a:p>
            <a:endParaRPr lang="en-US" dirty="0"/>
          </a:p>
          <a:p>
            <a:r>
              <a:rPr lang="en-US" dirty="0" smtClean="0"/>
              <a:t>Team </a:t>
            </a:r>
            <a:r>
              <a:rPr lang="en-US" dirty="0" err="1" smtClean="0"/>
              <a:t>Sora</a:t>
            </a:r>
            <a:r>
              <a:rPr lang="en-US" dirty="0" smtClean="0"/>
              <a:t> support the core business areas of email, invoices, payments and less core areas such as Atlas (sorry </a:t>
            </a:r>
            <a:r>
              <a:rPr lang="en-US" dirty="0" err="1" smtClean="0"/>
              <a:t>Thommo</a:t>
            </a:r>
            <a:r>
              <a:rPr lang="en-US" dirty="0" smtClean="0"/>
              <a:t> </a:t>
            </a:r>
            <a:r>
              <a:rPr lang="en-US" dirty="0" smtClean="0">
                <a:sym typeface="Wingdings"/>
              </a:rPr>
              <a:t>)</a:t>
            </a:r>
            <a:r>
              <a:rPr lang="en-US" dirty="0" smtClean="0"/>
              <a:t>.</a:t>
            </a:r>
          </a:p>
          <a:p>
            <a:endParaRPr lang="en-US" dirty="0"/>
          </a:p>
          <a:p>
            <a:r>
              <a:rPr lang="en-US" dirty="0" smtClean="0"/>
              <a:t>They enjoy philosophical debates, ping pong, long walks to the coffee shop, and improving legacy code for generations to come!</a:t>
            </a:r>
          </a:p>
          <a:p>
            <a:endParaRPr lang="en-US" dirty="0"/>
          </a:p>
          <a:p>
            <a:endParaRPr lang="en-US" dirty="0" smtClean="0"/>
          </a:p>
          <a:p>
            <a:endParaRPr lang="en-US" dirty="0"/>
          </a:p>
          <a:p>
            <a:endParaRPr lang="en-US" dirty="0" smtClean="0"/>
          </a:p>
          <a:p>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0042"/>
            <a:ext cx="3928485" cy="2517569"/>
          </a:xfrm>
          <a:prstGeom prst="rect">
            <a:avLst/>
          </a:prstGeom>
        </p:spPr>
      </p:pic>
    </p:spTree>
    <p:extLst>
      <p:ext uri="{BB962C8B-B14F-4D97-AF65-F5344CB8AC3E}">
        <p14:creationId xmlns:p14="http://schemas.microsoft.com/office/powerpoint/2010/main" val="1950858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15948" cy="861161"/>
          </a:xfrm>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546961"/>
            <a:ext cx="3873062" cy="4873484"/>
          </a:xfrm>
        </p:spPr>
      </p:pic>
      <p:sp>
        <p:nvSpPr>
          <p:cNvPr id="5" name="Rectangle 4"/>
          <p:cNvSpPr/>
          <p:nvPr/>
        </p:nvSpPr>
        <p:spPr>
          <a:xfrm>
            <a:off x="5591502" y="1639615"/>
            <a:ext cx="6022429" cy="4247317"/>
          </a:xfrm>
          <a:prstGeom prst="rect">
            <a:avLst/>
          </a:prstGeom>
        </p:spPr>
        <p:txBody>
          <a:bodyPr wrap="square">
            <a:spAutoFit/>
          </a:bodyPr>
          <a:lstStyle/>
          <a:p>
            <a:r>
              <a:rPr lang="en-US" dirty="0"/>
              <a:t>Genesis team </a:t>
            </a:r>
            <a:r>
              <a:rPr lang="en-US" dirty="0" smtClean="0"/>
              <a:t>is </a:t>
            </a:r>
            <a:r>
              <a:rPr lang="en-US" dirty="0"/>
              <a:t>responsible for delivering the Essentials Rebrand / Brand Integration stream of work.</a:t>
            </a:r>
          </a:p>
          <a:p>
            <a:endParaRPr lang="en-US" dirty="0">
              <a:solidFill>
                <a:srgbClr val="262626"/>
              </a:solidFill>
              <a:latin typeface="ArialMT" charset="0"/>
            </a:endParaRPr>
          </a:p>
          <a:p>
            <a:r>
              <a:rPr lang="en-US" dirty="0"/>
              <a:t>Rebrand team (Genesis) to update old stack pages in essentials by:</a:t>
            </a:r>
          </a:p>
          <a:p>
            <a:pPr marL="285750" indent="-285750">
              <a:buFont typeface="Arial" charset="0"/>
              <a:buChar char="•"/>
            </a:pPr>
            <a:r>
              <a:rPr lang="en-US" dirty="0"/>
              <a:t>Creating reusable react components</a:t>
            </a:r>
          </a:p>
          <a:p>
            <a:pPr marL="285750" indent="-285750">
              <a:buFont typeface="Arial" charset="0"/>
              <a:buChar char="•"/>
            </a:pPr>
            <a:r>
              <a:rPr lang="en-US" dirty="0"/>
              <a:t>Updating styles to reflect new visual </a:t>
            </a:r>
            <a:r>
              <a:rPr lang="en-US" dirty="0" smtClean="0"/>
              <a:t>designs</a:t>
            </a:r>
          </a:p>
          <a:p>
            <a:pPr marL="285750" indent="-285750">
              <a:buFont typeface="Arial" charset="0"/>
              <a:buChar char="•"/>
            </a:pPr>
            <a:endParaRPr lang="en-US" dirty="0"/>
          </a:p>
          <a:p>
            <a:r>
              <a:rPr lang="en-US" dirty="0"/>
              <a:t>Purpose:</a:t>
            </a:r>
          </a:p>
          <a:p>
            <a:pPr marL="285750" indent="-285750">
              <a:buFont typeface="Arial" charset="0"/>
              <a:buChar char="•"/>
            </a:pPr>
            <a:r>
              <a:rPr lang="en-US" dirty="0"/>
              <a:t>To incrementally evolve Essentials into a simplified, modern and intuitive product experience, which will help us surpass the market share of our SME competitors.</a:t>
            </a:r>
          </a:p>
          <a:p>
            <a:pPr marL="285750" indent="-285750">
              <a:buFont typeface="Arial" charset="0"/>
              <a:buChar char="•"/>
            </a:pPr>
            <a:r>
              <a:rPr lang="en-US" dirty="0"/>
              <a:t>Continual transformation of Essentials will improve product experience that </a:t>
            </a:r>
            <a:r>
              <a:rPr lang="en-US" dirty="0" smtClean="0"/>
              <a:t>will help </a:t>
            </a:r>
            <a:r>
              <a:rPr lang="en-US" dirty="0"/>
              <a:t>our customer and partner businesses succeed.</a:t>
            </a:r>
          </a:p>
        </p:txBody>
      </p:sp>
    </p:spTree>
    <p:extLst>
      <p:ext uri="{BB962C8B-B14F-4D97-AF65-F5344CB8AC3E}">
        <p14:creationId xmlns:p14="http://schemas.microsoft.com/office/powerpoint/2010/main" val="1027540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7104" y="0"/>
            <a:ext cx="8633860" cy="6858000"/>
          </a:xfrm>
        </p:spPr>
      </p:pic>
    </p:spTree>
    <p:extLst>
      <p:ext uri="{BB962C8B-B14F-4D97-AF65-F5344CB8AC3E}">
        <p14:creationId xmlns:p14="http://schemas.microsoft.com/office/powerpoint/2010/main" val="151066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Graduate Developers</a:t>
            </a:r>
            <a:endParaRPr lang="en-US" dirty="0"/>
          </a:p>
        </p:txBody>
      </p:sp>
      <p:sp>
        <p:nvSpPr>
          <p:cNvPr id="5" name="TextBox 4"/>
          <p:cNvSpPr txBox="1"/>
          <p:nvPr/>
        </p:nvSpPr>
        <p:spPr>
          <a:xfrm>
            <a:off x="8337176" y="1604681"/>
            <a:ext cx="3523130" cy="2862322"/>
          </a:xfrm>
          <a:prstGeom prst="rect">
            <a:avLst/>
          </a:prstGeom>
          <a:noFill/>
        </p:spPr>
        <p:txBody>
          <a:bodyPr wrap="square" rtlCol="0">
            <a:spAutoFit/>
          </a:bodyPr>
          <a:lstStyle/>
          <a:p>
            <a:r>
              <a:rPr lang="en-US" dirty="0" smtClean="0"/>
              <a:t>One of our most exciting days – Tanya, John and Katherine met us for lunch to present us with permanent role offers for 2017!!!</a:t>
            </a:r>
          </a:p>
          <a:p>
            <a:endParaRPr lang="en-US" dirty="0"/>
          </a:p>
          <a:p>
            <a:r>
              <a:rPr lang="en-US" dirty="0" smtClean="0"/>
              <a:t>We are all still so thrilled, thankful and excited to be continuing our MYOB journey next year </a:t>
            </a:r>
            <a:r>
              <a:rPr lang="en-US" dirty="0" smtClean="0">
                <a:sym typeface="Wingdings"/>
              </a:rPr>
              <a:t></a:t>
            </a:r>
          </a:p>
          <a:p>
            <a:endParaRPr lang="en-US" dirty="0">
              <a:sym typeface="Wingdings"/>
            </a:endParaRPr>
          </a:p>
          <a:p>
            <a:r>
              <a:rPr lang="en-US" dirty="0" smtClean="0">
                <a:sym typeface="Wingdings"/>
              </a:rPr>
              <a:t>#</a:t>
            </a:r>
            <a:r>
              <a:rPr lang="en-US" dirty="0" err="1" smtClean="0">
                <a:sym typeface="Wingdings"/>
              </a:rPr>
              <a:t>GoBoldly</a:t>
            </a:r>
            <a:endParaRPr lang="en-US"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289" y="3035842"/>
            <a:ext cx="4689231" cy="3516924"/>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141" y="1428750"/>
            <a:ext cx="3305908" cy="2479431"/>
          </a:xfrm>
        </p:spPr>
      </p:pic>
    </p:spTree>
    <p:extLst>
      <p:ext uri="{BB962C8B-B14F-4D97-AF65-F5344CB8AC3E}">
        <p14:creationId xmlns:p14="http://schemas.microsoft.com/office/powerpoint/2010/main" val="1591655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74942" cy="759542"/>
          </a:xfrm>
        </p:spPr>
        <p:txBody>
          <a:bodyPr/>
          <a:lstStyle/>
          <a:p>
            <a:r>
              <a:rPr lang="en-US" dirty="0" smtClean="0"/>
              <a:t>New </a:t>
            </a:r>
            <a:r>
              <a:rPr lang="en-US" dirty="0" err="1" smtClean="0"/>
              <a:t>DevelopHER</a:t>
            </a:r>
            <a:r>
              <a:rPr lang="en-US" dirty="0" smtClean="0"/>
              <a:t> T-shirts and totes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571317"/>
            <a:ext cx="6613013" cy="4959760"/>
          </a:xfrm>
        </p:spPr>
      </p:pic>
      <p:sp>
        <p:nvSpPr>
          <p:cNvPr id="6" name="TextBox 5"/>
          <p:cNvSpPr txBox="1"/>
          <p:nvPr/>
        </p:nvSpPr>
        <p:spPr>
          <a:xfrm>
            <a:off x="8450826" y="1571316"/>
            <a:ext cx="3510116" cy="1200329"/>
          </a:xfrm>
          <a:prstGeom prst="rect">
            <a:avLst/>
          </a:prstGeom>
          <a:noFill/>
        </p:spPr>
        <p:txBody>
          <a:bodyPr wrap="square" rtlCol="0">
            <a:spAutoFit/>
          </a:bodyPr>
          <a:lstStyle/>
          <a:p>
            <a:r>
              <a:rPr lang="en-US" dirty="0" smtClean="0"/>
              <a:t>Thanks to Nick and Jeannie for their awesome job in creating new </a:t>
            </a:r>
            <a:r>
              <a:rPr lang="en-US" dirty="0" err="1" smtClean="0"/>
              <a:t>DevelopHER</a:t>
            </a:r>
            <a:r>
              <a:rPr lang="en-US" dirty="0" smtClean="0"/>
              <a:t> 2016 t-shirts and totes.</a:t>
            </a:r>
            <a:endParaRPr lang="en-US" dirty="0"/>
          </a:p>
        </p:txBody>
      </p:sp>
    </p:spTree>
    <p:extLst>
      <p:ext uri="{BB962C8B-B14F-4D97-AF65-F5344CB8AC3E}">
        <p14:creationId xmlns:p14="http://schemas.microsoft.com/office/powerpoint/2010/main" val="20792571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46920" cy="742950"/>
          </a:xfrm>
        </p:spPr>
        <p:txBody>
          <a:bodyPr/>
          <a:lstStyle/>
          <a:p>
            <a:r>
              <a:rPr lang="en-US" dirty="0" smtClean="0"/>
              <a:t>Diwali celebration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428749"/>
            <a:ext cx="6817216" cy="4544347"/>
          </a:xfrm>
        </p:spPr>
      </p:pic>
      <p:sp>
        <p:nvSpPr>
          <p:cNvPr id="5" name="TextBox 4"/>
          <p:cNvSpPr txBox="1"/>
          <p:nvPr/>
        </p:nvSpPr>
        <p:spPr>
          <a:xfrm>
            <a:off x="8557847" y="1428749"/>
            <a:ext cx="3049134" cy="3693319"/>
          </a:xfrm>
          <a:prstGeom prst="rect">
            <a:avLst/>
          </a:prstGeom>
          <a:noFill/>
        </p:spPr>
        <p:txBody>
          <a:bodyPr wrap="square" rtlCol="0">
            <a:spAutoFit/>
          </a:bodyPr>
          <a:lstStyle/>
          <a:p>
            <a:r>
              <a:rPr lang="en-US" dirty="0" smtClean="0"/>
              <a:t>One of the things we have grown to love about MYOB are the people and celebrations – no matter the cause everyone is ready to celebrate with their colleagues and enjoy a new experience and adventure</a:t>
            </a:r>
          </a:p>
          <a:p>
            <a:endParaRPr lang="en-US" dirty="0"/>
          </a:p>
          <a:p>
            <a:r>
              <a:rPr lang="en-US" dirty="0" smtClean="0"/>
              <a:t>Thank you to Pooja for assisting with our </a:t>
            </a:r>
            <a:r>
              <a:rPr lang="en-US" dirty="0" err="1" smtClean="0"/>
              <a:t>bindis</a:t>
            </a:r>
            <a:r>
              <a:rPr lang="en-US" dirty="0" smtClean="0"/>
              <a:t> and scarves to make us look beautiful for Diwali</a:t>
            </a:r>
            <a:endParaRPr lang="en-US" dirty="0"/>
          </a:p>
        </p:txBody>
      </p:sp>
    </p:spTree>
    <p:extLst>
      <p:ext uri="{BB962C8B-B14F-4D97-AF65-F5344CB8AC3E}">
        <p14:creationId xmlns:p14="http://schemas.microsoft.com/office/powerpoint/2010/main" val="74204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Purple Film Fest 2016</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617405"/>
            <a:ext cx="6282813" cy="4712109"/>
          </a:xfrm>
        </p:spPr>
      </p:pic>
    </p:spTree>
    <p:extLst>
      <p:ext uri="{BB962C8B-B14F-4D97-AF65-F5344CB8AC3E}">
        <p14:creationId xmlns:p14="http://schemas.microsoft.com/office/powerpoint/2010/main" val="719878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542206" cy="892277"/>
          </a:xfrm>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798074"/>
            <a:ext cx="4408539" cy="4408539"/>
          </a:xfrm>
        </p:spPr>
      </p:pic>
    </p:spTree>
    <p:extLst>
      <p:ext uri="{BB962C8B-B14F-4D97-AF65-F5344CB8AC3E}">
        <p14:creationId xmlns:p14="http://schemas.microsoft.com/office/powerpoint/2010/main" val="8889607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026013" cy="885092"/>
          </a:xfrm>
        </p:spPr>
        <p:txBody>
          <a:bodyPr/>
          <a:lstStyle/>
          <a:p>
            <a:pPr algn="ctr"/>
            <a:r>
              <a:rPr lang="en-US" b="1" dirty="0"/>
              <a:t>Acknowledgements</a:t>
            </a:r>
          </a:p>
        </p:txBody>
      </p:sp>
      <p:sp>
        <p:nvSpPr>
          <p:cNvPr id="3" name="Content Placeholder 2"/>
          <p:cNvSpPr>
            <a:spLocks noGrp="1"/>
          </p:cNvSpPr>
          <p:nvPr>
            <p:ph idx="1"/>
          </p:nvPr>
        </p:nvSpPr>
        <p:spPr>
          <a:ln>
            <a:solidFill>
              <a:schemeClr val="tx1"/>
            </a:solidFill>
          </a:ln>
        </p:spPr>
        <p:txBody>
          <a:bodyPr numCol="3"/>
          <a:lstStyle/>
          <a:p>
            <a:r>
              <a:rPr lang="is-IS" dirty="0" smtClean="0"/>
              <a:t>Andrew Bail</a:t>
            </a:r>
          </a:p>
          <a:p>
            <a:r>
              <a:rPr lang="is-IS" dirty="0" smtClean="0"/>
              <a:t>Angela Yu</a:t>
            </a:r>
          </a:p>
          <a:p>
            <a:r>
              <a:rPr lang="is-IS" dirty="0" smtClean="0"/>
              <a:t>Candice Nel</a:t>
            </a:r>
          </a:p>
          <a:p>
            <a:r>
              <a:rPr lang="is-IS" dirty="0" smtClean="0"/>
              <a:t>Clinton Eidelman</a:t>
            </a:r>
          </a:p>
          <a:p>
            <a:r>
              <a:rPr lang="is-IS" dirty="0" smtClean="0"/>
              <a:t>Dan Harper</a:t>
            </a:r>
          </a:p>
          <a:p>
            <a:r>
              <a:rPr lang="is-IS" dirty="0" smtClean="0"/>
              <a:t>Jeannie Kang</a:t>
            </a:r>
          </a:p>
          <a:p>
            <a:r>
              <a:rPr lang="is-IS" dirty="0" smtClean="0"/>
              <a:t>Jatin Bhasin</a:t>
            </a:r>
          </a:p>
          <a:p>
            <a:r>
              <a:rPr lang="is-IS" dirty="0" smtClean="0"/>
              <a:t>Jigger Fantonial</a:t>
            </a:r>
          </a:p>
          <a:p>
            <a:r>
              <a:rPr lang="is-IS" dirty="0" smtClean="0"/>
              <a:t>Jonathan Broome</a:t>
            </a:r>
          </a:p>
          <a:p>
            <a:r>
              <a:rPr lang="is-IS" dirty="0" smtClean="0"/>
              <a:t>Mandy Hicks</a:t>
            </a:r>
          </a:p>
          <a:p>
            <a:r>
              <a:rPr lang="is-IS" dirty="0" smtClean="0"/>
              <a:t>Mark Barber</a:t>
            </a:r>
          </a:p>
          <a:p>
            <a:r>
              <a:rPr lang="is-IS" dirty="0" smtClean="0"/>
              <a:t>Michael Shannon</a:t>
            </a:r>
          </a:p>
          <a:p>
            <a:r>
              <a:rPr lang="is-IS" dirty="0" smtClean="0"/>
              <a:t>Nick Bligh</a:t>
            </a:r>
          </a:p>
          <a:p>
            <a:r>
              <a:rPr lang="is-IS" dirty="0" smtClean="0"/>
              <a:t>Ognjen Babic</a:t>
            </a:r>
          </a:p>
          <a:p>
            <a:r>
              <a:rPr lang="is-IS" dirty="0" smtClean="0"/>
              <a:t>Pooja Elkunchwar</a:t>
            </a:r>
          </a:p>
          <a:p>
            <a:r>
              <a:rPr lang="is-IS" dirty="0" smtClean="0"/>
              <a:t>Prash Sagar</a:t>
            </a:r>
          </a:p>
          <a:p>
            <a:r>
              <a:rPr lang="is-IS" dirty="0" smtClean="0"/>
              <a:t>Sally Higgs</a:t>
            </a:r>
          </a:p>
          <a:p>
            <a:r>
              <a:rPr lang="is-IS" dirty="0" smtClean="0"/>
              <a:t>Simon Raik-Allen</a:t>
            </a:r>
          </a:p>
          <a:p>
            <a:r>
              <a:rPr lang="is-IS" dirty="0" smtClean="0"/>
              <a:t>Vidya Narasimhan</a:t>
            </a:r>
          </a:p>
          <a:p>
            <a:r>
              <a:rPr lang="is-IS" dirty="0" smtClean="0"/>
              <a:t>Vivian Chi</a:t>
            </a:r>
          </a:p>
          <a:p>
            <a:r>
              <a:rPr lang="is-IS" dirty="0" smtClean="0"/>
              <a:t>Nebula team</a:t>
            </a:r>
          </a:p>
          <a:p>
            <a:r>
              <a:rPr lang="is-IS" dirty="0" smtClean="0"/>
              <a:t>Sora team</a:t>
            </a:r>
          </a:p>
          <a:p>
            <a:r>
              <a:rPr lang="is-IS" dirty="0" smtClean="0"/>
              <a:t>Tranquility team</a:t>
            </a:r>
          </a:p>
          <a:p>
            <a:r>
              <a:rPr lang="is-IS" dirty="0" smtClean="0"/>
              <a:t>Genesis team</a:t>
            </a:r>
          </a:p>
        </p:txBody>
      </p:sp>
      <p:sp>
        <p:nvSpPr>
          <p:cNvPr id="4" name="TextBox 3"/>
          <p:cNvSpPr txBox="1"/>
          <p:nvPr/>
        </p:nvSpPr>
        <p:spPr>
          <a:xfrm>
            <a:off x="1371600" y="1570892"/>
            <a:ext cx="9601200" cy="400110"/>
          </a:xfrm>
          <a:prstGeom prst="rect">
            <a:avLst/>
          </a:prstGeom>
          <a:noFill/>
        </p:spPr>
        <p:txBody>
          <a:bodyPr wrap="square" numCol="3" rtlCol="0">
            <a:spAutoFit/>
          </a:bodyPr>
          <a:lstStyle/>
          <a:p>
            <a:pPr marL="342900" indent="-342900">
              <a:buFont typeface="Wingdings" charset="2"/>
              <a:buChar char="q"/>
            </a:pPr>
            <a:r>
              <a:rPr lang="en-US" sz="2000" b="1" dirty="0" smtClean="0"/>
              <a:t>John Sullivan</a:t>
            </a:r>
          </a:p>
          <a:p>
            <a:pPr marL="342900" indent="-342900">
              <a:buFont typeface="Wingdings" charset="2"/>
              <a:buChar char="q"/>
            </a:pPr>
            <a:r>
              <a:rPr lang="en-US" sz="2000" b="1" dirty="0" smtClean="0"/>
              <a:t>Tanya Windscheffel</a:t>
            </a:r>
          </a:p>
          <a:p>
            <a:pPr marL="342900" indent="-342900">
              <a:buFont typeface="Wingdings" charset="2"/>
              <a:buChar char="q"/>
            </a:pPr>
            <a:r>
              <a:rPr lang="en-US" sz="2000" b="1" dirty="0" smtClean="0"/>
              <a:t>Katherine Smyth</a:t>
            </a:r>
            <a:endParaRPr lang="en-US" sz="2000" b="1" dirty="0"/>
          </a:p>
        </p:txBody>
      </p:sp>
    </p:spTree>
    <p:extLst>
      <p:ext uri="{BB962C8B-B14F-4D97-AF65-F5344CB8AC3E}">
        <p14:creationId xmlns:p14="http://schemas.microsoft.com/office/powerpoint/2010/main" val="580476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DevelopHERs</a:t>
            </a:r>
            <a:r>
              <a:rPr lang="en-US" dirty="0" smtClean="0"/>
              <a:t> – The final 3</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618129"/>
            <a:ext cx="6575612" cy="4931709"/>
          </a:xfrm>
        </p:spPr>
      </p:pic>
      <p:sp>
        <p:nvSpPr>
          <p:cNvPr id="5" name="TextBox 4"/>
          <p:cNvSpPr txBox="1"/>
          <p:nvPr/>
        </p:nvSpPr>
        <p:spPr>
          <a:xfrm>
            <a:off x="8417859" y="1618128"/>
            <a:ext cx="3402106" cy="2862322"/>
          </a:xfrm>
          <a:prstGeom prst="rect">
            <a:avLst/>
          </a:prstGeom>
          <a:noFill/>
        </p:spPr>
        <p:txBody>
          <a:bodyPr wrap="square" rtlCol="0">
            <a:spAutoFit/>
          </a:bodyPr>
          <a:lstStyle/>
          <a:p>
            <a:r>
              <a:rPr lang="en-US" dirty="0" smtClean="0"/>
              <a:t>Hannah </a:t>
            </a:r>
            <a:r>
              <a:rPr lang="en-US" dirty="0" err="1" smtClean="0"/>
              <a:t>Deutscher</a:t>
            </a:r>
            <a:endParaRPr lang="en-US" dirty="0" smtClean="0"/>
          </a:p>
          <a:p>
            <a:r>
              <a:rPr lang="en-US" dirty="0" err="1" smtClean="0"/>
              <a:t>Ludmila</a:t>
            </a:r>
            <a:r>
              <a:rPr lang="en-US" dirty="0" smtClean="0"/>
              <a:t> </a:t>
            </a:r>
            <a:r>
              <a:rPr lang="en-US" dirty="0" err="1" smtClean="0"/>
              <a:t>Stakhovych</a:t>
            </a:r>
            <a:endParaRPr lang="en-US" dirty="0" smtClean="0"/>
          </a:p>
          <a:p>
            <a:r>
              <a:rPr lang="en-US" dirty="0" smtClean="0"/>
              <a:t>Julia Harper</a:t>
            </a:r>
          </a:p>
          <a:p>
            <a:endParaRPr lang="en-US" dirty="0" smtClean="0"/>
          </a:p>
          <a:p>
            <a:r>
              <a:rPr lang="en-US" dirty="0" smtClean="0"/>
              <a:t>Photos taken on the interview day, showing us full of excitement and hope! We had no idea they would be a permanent fixture on Tanya’s desk! The first of many great poses.</a:t>
            </a:r>
            <a:endParaRPr lang="en-US" dirty="0"/>
          </a:p>
        </p:txBody>
      </p:sp>
    </p:spTree>
    <p:extLst>
      <p:ext uri="{BB962C8B-B14F-4D97-AF65-F5344CB8AC3E}">
        <p14:creationId xmlns:p14="http://schemas.microsoft.com/office/powerpoint/2010/main" val="1134091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392" y="648182"/>
            <a:ext cx="10062408" cy="1523518"/>
          </a:xfrm>
        </p:spPr>
        <p:txBody>
          <a:bodyPr/>
          <a:lstStyle/>
          <a:p>
            <a:r>
              <a:rPr lang="en-US" dirty="0" smtClean="0"/>
              <a:t>First day as </a:t>
            </a:r>
            <a:r>
              <a:rPr lang="en-US" dirty="0" err="1" smtClean="0"/>
              <a:t>DevelopHERs</a:t>
            </a:r>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392" y="1482283"/>
            <a:ext cx="6913099" cy="5150212"/>
          </a:xfrm>
        </p:spPr>
      </p:pic>
      <p:sp>
        <p:nvSpPr>
          <p:cNvPr id="10" name="TextBox 9"/>
          <p:cNvSpPr txBox="1"/>
          <p:nvPr/>
        </p:nvSpPr>
        <p:spPr>
          <a:xfrm>
            <a:off x="8001000" y="1482283"/>
            <a:ext cx="4034117" cy="5078313"/>
          </a:xfrm>
          <a:prstGeom prst="rect">
            <a:avLst/>
          </a:prstGeom>
          <a:noFill/>
        </p:spPr>
        <p:txBody>
          <a:bodyPr wrap="square" rtlCol="0">
            <a:spAutoFit/>
          </a:bodyPr>
          <a:lstStyle/>
          <a:p>
            <a:r>
              <a:rPr lang="en-US" dirty="0" smtClean="0"/>
              <a:t>Our first day at MYOB as </a:t>
            </a:r>
            <a:r>
              <a:rPr lang="en-US" dirty="0" err="1" smtClean="0"/>
              <a:t>DevelopHER</a:t>
            </a:r>
            <a:r>
              <a:rPr lang="en-US" dirty="0" smtClean="0"/>
              <a:t> interns, we did not know who our fellow </a:t>
            </a:r>
            <a:r>
              <a:rPr lang="en-US" dirty="0" err="1" smtClean="0"/>
              <a:t>develophers</a:t>
            </a:r>
            <a:r>
              <a:rPr lang="en-US" dirty="0" smtClean="0"/>
              <a:t> were until we met at breakfast, and we agree that you couldn’t have picked better students </a:t>
            </a:r>
            <a:r>
              <a:rPr lang="en-US" dirty="0" smtClean="0">
                <a:sym typeface="Wingdings"/>
              </a:rPr>
              <a:t></a:t>
            </a:r>
          </a:p>
          <a:p>
            <a:endParaRPr lang="en-US" dirty="0">
              <a:sym typeface="Wingdings"/>
            </a:endParaRPr>
          </a:p>
          <a:p>
            <a:r>
              <a:rPr lang="en-US" dirty="0" smtClean="0">
                <a:sym typeface="Wingdings"/>
              </a:rPr>
              <a:t>We were all a little shy and a little nervous on our first day, but thanks to the openness and warmth of the team that </a:t>
            </a:r>
            <a:r>
              <a:rPr lang="en-US" dirty="0" err="1" smtClean="0">
                <a:sym typeface="Wingdings"/>
              </a:rPr>
              <a:t>didn</a:t>
            </a:r>
            <a:r>
              <a:rPr lang="uk-UA" dirty="0" smtClean="0">
                <a:sym typeface="Wingdings"/>
              </a:rPr>
              <a:t>’</a:t>
            </a:r>
            <a:r>
              <a:rPr lang="en-US" dirty="0" smtClean="0">
                <a:sym typeface="Wingdings"/>
              </a:rPr>
              <a:t>t last very long!</a:t>
            </a:r>
          </a:p>
          <a:p>
            <a:endParaRPr lang="en-US" dirty="0">
              <a:sym typeface="Wingdings"/>
            </a:endParaRPr>
          </a:p>
          <a:p>
            <a:r>
              <a:rPr lang="en-US" dirty="0" smtClean="0">
                <a:sym typeface="Wingdings"/>
              </a:rPr>
              <a:t>It is still amazing to say that we were the three chosen from so many applicants and feel lucky every day </a:t>
            </a:r>
          </a:p>
          <a:p>
            <a:endParaRPr lang="en-US" dirty="0">
              <a:sym typeface="Wingdings"/>
            </a:endParaRPr>
          </a:p>
          <a:p>
            <a:endParaRPr lang="en-US" dirty="0" smtClean="0"/>
          </a:p>
          <a:p>
            <a:endParaRPr lang="en-US" dirty="0"/>
          </a:p>
          <a:p>
            <a:endParaRPr lang="en-US" dirty="0"/>
          </a:p>
        </p:txBody>
      </p:sp>
    </p:spTree>
    <p:extLst>
      <p:ext uri="{BB962C8B-B14F-4D97-AF65-F5344CB8AC3E}">
        <p14:creationId xmlns:p14="http://schemas.microsoft.com/office/powerpoint/2010/main" val="1613245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392" y="648182"/>
            <a:ext cx="10062408" cy="1523518"/>
          </a:xfrm>
        </p:spPr>
        <p:txBody>
          <a:bodyPr/>
          <a:lstStyle/>
          <a:p>
            <a:r>
              <a:rPr lang="en-US" dirty="0" err="1" smtClean="0"/>
              <a:t>DevelopHERs</a:t>
            </a:r>
            <a:r>
              <a:rPr lang="en-US" dirty="0" smtClean="0"/>
              <a:t> welcoming celebration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463" y="1482282"/>
            <a:ext cx="7841587" cy="5093329"/>
          </a:xfrm>
        </p:spPr>
      </p:pic>
      <p:sp>
        <p:nvSpPr>
          <p:cNvPr id="3" name="TextBox 2"/>
          <p:cNvSpPr txBox="1"/>
          <p:nvPr/>
        </p:nvSpPr>
        <p:spPr>
          <a:xfrm>
            <a:off x="9240253" y="2171700"/>
            <a:ext cx="2271654" cy="3693319"/>
          </a:xfrm>
          <a:prstGeom prst="rect">
            <a:avLst/>
          </a:prstGeom>
          <a:noFill/>
        </p:spPr>
        <p:txBody>
          <a:bodyPr wrap="square" rtlCol="0">
            <a:spAutoFit/>
          </a:bodyPr>
          <a:lstStyle/>
          <a:p>
            <a:r>
              <a:rPr lang="en-US" dirty="0" smtClean="0"/>
              <a:t>An </a:t>
            </a:r>
            <a:r>
              <a:rPr lang="en-US" dirty="0" err="1" smtClean="0"/>
              <a:t>epicly</a:t>
            </a:r>
            <a:r>
              <a:rPr lang="en-US" dirty="0" smtClean="0"/>
              <a:t> enthusiastic welcome from the team we would come to know and love! Don</a:t>
            </a:r>
            <a:r>
              <a:rPr lang="uk-UA" dirty="0" smtClean="0"/>
              <a:t>’</a:t>
            </a:r>
            <a:r>
              <a:rPr lang="en-US" dirty="0" smtClean="0"/>
              <a:t>t worry Andrew, we can still see you behind Mandy’s third arm, and Dan is managing to keep both hands in his pockets whilst also giving a rock salute </a:t>
            </a:r>
            <a:r>
              <a:rPr lang="en-US" dirty="0" smtClean="0">
                <a:sym typeface="Wingdings"/>
              </a:rPr>
              <a:t></a:t>
            </a:r>
            <a:endParaRPr lang="en-US" dirty="0"/>
          </a:p>
        </p:txBody>
      </p:sp>
    </p:spTree>
    <p:extLst>
      <p:ext uri="{BB962C8B-B14F-4D97-AF65-F5344CB8AC3E}">
        <p14:creationId xmlns:p14="http://schemas.microsoft.com/office/powerpoint/2010/main" val="2125975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532" y="551329"/>
            <a:ext cx="9964268" cy="877421"/>
          </a:xfrm>
        </p:spPr>
        <p:txBody>
          <a:bodyPr/>
          <a:lstStyle/>
          <a:p>
            <a:r>
              <a:rPr lang="en-US" dirty="0" smtClean="0"/>
              <a:t>School of hard knocks</a:t>
            </a:r>
            <a:r>
              <a:rPr lang="is-I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8531" y="1253938"/>
            <a:ext cx="7436223" cy="5351503"/>
          </a:xfrm>
        </p:spPr>
      </p:pic>
      <p:sp>
        <p:nvSpPr>
          <p:cNvPr id="6" name="TextBox 5"/>
          <p:cNvSpPr txBox="1"/>
          <p:nvPr/>
        </p:nvSpPr>
        <p:spPr>
          <a:xfrm>
            <a:off x="8632323" y="1253938"/>
            <a:ext cx="3469340" cy="5909310"/>
          </a:xfrm>
          <a:prstGeom prst="rect">
            <a:avLst/>
          </a:prstGeom>
          <a:noFill/>
        </p:spPr>
        <p:txBody>
          <a:bodyPr wrap="square" rtlCol="0">
            <a:spAutoFit/>
          </a:bodyPr>
          <a:lstStyle/>
          <a:p>
            <a:r>
              <a:rPr lang="en-US" dirty="0" smtClean="0"/>
              <a:t>Tech class day 1 - Our first day of school where we met our teachers and started to learn from the now infamous scrolls of wisdom. </a:t>
            </a:r>
          </a:p>
          <a:p>
            <a:endParaRPr lang="en-US" dirty="0" smtClean="0"/>
          </a:p>
          <a:p>
            <a:r>
              <a:rPr lang="en-US" dirty="0">
                <a:sym typeface="Wingdings"/>
              </a:rPr>
              <a:t>An awesome history re-cap with Dan made us realize how wide and amazing the world of coding really is, and </a:t>
            </a:r>
            <a:r>
              <a:rPr lang="en-US" dirty="0" smtClean="0">
                <a:sym typeface="Wingdings"/>
              </a:rPr>
              <a:t>how </a:t>
            </a:r>
            <a:r>
              <a:rPr lang="en-US" dirty="0">
                <a:sym typeface="Wingdings"/>
              </a:rPr>
              <a:t>it has progressed so </a:t>
            </a:r>
            <a:r>
              <a:rPr lang="en-US" dirty="0" smtClean="0">
                <a:sym typeface="Wingdings"/>
              </a:rPr>
              <a:t>quickly.</a:t>
            </a:r>
            <a:endParaRPr lang="en-US" dirty="0"/>
          </a:p>
          <a:p>
            <a:endParaRPr lang="en-US" dirty="0" smtClean="0"/>
          </a:p>
          <a:p>
            <a:r>
              <a:rPr lang="en-US" dirty="0" smtClean="0"/>
              <a:t>We then learnt how a computer physically works – and what better way to learn than to completely destroy one!</a:t>
            </a:r>
          </a:p>
          <a:p>
            <a:endParaRPr lang="en-US" dirty="0"/>
          </a:p>
          <a:p>
            <a:r>
              <a:rPr lang="en-US" dirty="0" smtClean="0"/>
              <a:t>This one still had a hard disk drive so we are pretty sure it </a:t>
            </a:r>
            <a:r>
              <a:rPr lang="en-US" dirty="0"/>
              <a:t>w</a:t>
            </a:r>
            <a:r>
              <a:rPr lang="en-US" dirty="0" smtClean="0"/>
              <a:t>on’t be missed </a:t>
            </a:r>
            <a:r>
              <a:rPr lang="en-US" dirty="0" smtClean="0">
                <a:sym typeface="Wingdings"/>
              </a:rPr>
              <a:t></a:t>
            </a:r>
          </a:p>
          <a:p>
            <a:endParaRPr lang="en-US" dirty="0">
              <a:sym typeface="Wingdings"/>
            </a:endParaRPr>
          </a:p>
        </p:txBody>
      </p:sp>
    </p:spTree>
    <p:extLst>
      <p:ext uri="{BB962C8B-B14F-4D97-AF65-F5344CB8AC3E}">
        <p14:creationId xmlns:p14="http://schemas.microsoft.com/office/powerpoint/2010/main" val="1146244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Our future – Learning the Agile Manifesto </a:t>
            </a:r>
            <a:br>
              <a:rPr lang="en-US" dirty="0" smtClean="0"/>
            </a:br>
            <a:r>
              <a:rPr lang="en-US" dirty="0" smtClean="0"/>
              <a:t>Terminal &amp; </a:t>
            </a:r>
            <a:r>
              <a:rPr lang="en-US" dirty="0" err="1" smtClean="0"/>
              <a:t>Git</a:t>
            </a:r>
            <a:r>
              <a:rPr lang="en-US" dirty="0" smtClean="0"/>
              <a:t> Commands</a:t>
            </a:r>
            <a:endParaRPr lang="en-US" dirty="0"/>
          </a:p>
        </p:txBody>
      </p:sp>
      <p:pic>
        <p:nvPicPr>
          <p:cNvPr id="4" name="Content Placeholder 3"/>
          <p:cNvPicPr>
            <a:picLocks noGrp="1" noChangeAspect="1"/>
          </p:cNvPicPr>
          <p:nvPr>
            <p:ph idx="1"/>
          </p:nvPr>
        </p:nvPicPr>
        <p:blipFill>
          <a:blip r:embed="rId2"/>
          <a:stretch>
            <a:fillRect/>
          </a:stretch>
        </p:blipFill>
        <p:spPr>
          <a:xfrm>
            <a:off x="1371600" y="2407022"/>
            <a:ext cx="2808754" cy="3745005"/>
          </a:xfrm>
          <a:prstGeom prst="rect">
            <a:avLst/>
          </a:prstGeom>
        </p:spPr>
      </p:pic>
      <p:pic>
        <p:nvPicPr>
          <p:cNvPr id="5" name="Picture 4"/>
          <p:cNvPicPr>
            <a:picLocks noChangeAspect="1"/>
          </p:cNvPicPr>
          <p:nvPr/>
        </p:nvPicPr>
        <p:blipFill>
          <a:blip r:embed="rId3"/>
          <a:stretch>
            <a:fillRect/>
          </a:stretch>
        </p:blipFill>
        <p:spPr>
          <a:xfrm>
            <a:off x="4774826" y="2407022"/>
            <a:ext cx="2808753" cy="3745005"/>
          </a:xfrm>
          <a:prstGeom prst="rect">
            <a:avLst/>
          </a:prstGeom>
        </p:spPr>
      </p:pic>
      <p:pic>
        <p:nvPicPr>
          <p:cNvPr id="6" name="Picture 5"/>
          <p:cNvPicPr>
            <a:picLocks noChangeAspect="1"/>
          </p:cNvPicPr>
          <p:nvPr/>
        </p:nvPicPr>
        <p:blipFill>
          <a:blip r:embed="rId4"/>
          <a:stretch>
            <a:fillRect/>
          </a:stretch>
        </p:blipFill>
        <p:spPr>
          <a:xfrm>
            <a:off x="8178051" y="2407022"/>
            <a:ext cx="2794749" cy="4087907"/>
          </a:xfrm>
          <a:prstGeom prst="rect">
            <a:avLst/>
          </a:prstGeom>
        </p:spPr>
      </p:pic>
    </p:spTree>
    <p:extLst>
      <p:ext uri="{BB962C8B-B14F-4D97-AF65-F5344CB8AC3E}">
        <p14:creationId xmlns:p14="http://schemas.microsoft.com/office/powerpoint/2010/main" val="2048241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4732" y="2172826"/>
            <a:ext cx="3281079" cy="4374772"/>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24472" y="2717704"/>
            <a:ext cx="4377021" cy="3282766"/>
          </a:xfrm>
          <a:prstGeom prst="rect">
            <a:avLst/>
          </a:prstGeom>
        </p:spPr>
      </p:pic>
      <p:sp>
        <p:nvSpPr>
          <p:cNvPr id="8" name="TextBox 7"/>
          <p:cNvSpPr txBox="1"/>
          <p:nvPr/>
        </p:nvSpPr>
        <p:spPr>
          <a:xfrm>
            <a:off x="8416177" y="2170576"/>
            <a:ext cx="3390340" cy="5078313"/>
          </a:xfrm>
          <a:prstGeom prst="rect">
            <a:avLst/>
          </a:prstGeom>
          <a:noFill/>
        </p:spPr>
        <p:txBody>
          <a:bodyPr wrap="square" rtlCol="0">
            <a:spAutoFit/>
          </a:bodyPr>
          <a:lstStyle/>
          <a:p>
            <a:r>
              <a:rPr lang="en-US" dirty="0" smtClean="0"/>
              <a:t>We were very lucky to have many amazing people as  a part of our learning journey including </a:t>
            </a:r>
            <a:r>
              <a:rPr lang="en-US" dirty="0" err="1" smtClean="0"/>
              <a:t>Oggie</a:t>
            </a:r>
            <a:r>
              <a:rPr lang="en-US" dirty="0" smtClean="0"/>
              <a:t>, Vivian and SRA. </a:t>
            </a:r>
          </a:p>
          <a:p>
            <a:endParaRPr lang="en-US" dirty="0" smtClean="0"/>
          </a:p>
          <a:p>
            <a:r>
              <a:rPr lang="en-US" dirty="0" smtClean="0"/>
              <a:t>The stars of the show were definitely Andrew and Jonathan, who were with us almost every lesson every day.</a:t>
            </a:r>
          </a:p>
          <a:p>
            <a:endParaRPr lang="en-US" dirty="0"/>
          </a:p>
          <a:p>
            <a:r>
              <a:rPr lang="en-US" dirty="0" smtClean="0"/>
              <a:t>Their passion, enthusiasm and patience ensured we overcame every challenge, stayed positive and were always ready to come back for more!</a:t>
            </a:r>
          </a:p>
          <a:p>
            <a:endParaRPr lang="en-US" dirty="0" smtClean="0"/>
          </a:p>
          <a:p>
            <a:endParaRPr lang="en-US" dirty="0" smtClean="0"/>
          </a:p>
          <a:p>
            <a:endParaRPr lang="en-US" dirty="0"/>
          </a:p>
        </p:txBody>
      </p:sp>
    </p:spTree>
    <p:extLst>
      <p:ext uri="{BB962C8B-B14F-4D97-AF65-F5344CB8AC3E}">
        <p14:creationId xmlns:p14="http://schemas.microsoft.com/office/powerpoint/2010/main" val="6128829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774700" y="2339788"/>
            <a:ext cx="4775200" cy="3581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336" y="1757930"/>
            <a:ext cx="3568699" cy="4760157"/>
          </a:xfrm>
          <a:prstGeom prst="rect">
            <a:avLst/>
          </a:prstGeom>
        </p:spPr>
      </p:pic>
      <p:sp>
        <p:nvSpPr>
          <p:cNvPr id="6" name="TextBox 5"/>
          <p:cNvSpPr txBox="1"/>
          <p:nvPr/>
        </p:nvSpPr>
        <p:spPr>
          <a:xfrm>
            <a:off x="8986371" y="1757930"/>
            <a:ext cx="2887381" cy="2031325"/>
          </a:xfrm>
          <a:prstGeom prst="rect">
            <a:avLst/>
          </a:prstGeom>
          <a:noFill/>
        </p:spPr>
        <p:txBody>
          <a:bodyPr wrap="square" rtlCol="0">
            <a:spAutoFit/>
          </a:bodyPr>
          <a:lstStyle/>
          <a:p>
            <a:r>
              <a:rPr lang="en-US" dirty="0" smtClean="0"/>
              <a:t>The atmosphere is ramping up, things are being put into boxes using equals, and there’s the sound of cyborg camera lenses scanning the room. SRA is in the house!</a:t>
            </a:r>
          </a:p>
        </p:txBody>
      </p:sp>
    </p:spTree>
    <p:extLst>
      <p:ext uri="{BB962C8B-B14F-4D97-AF65-F5344CB8AC3E}">
        <p14:creationId xmlns:p14="http://schemas.microsoft.com/office/powerpoint/2010/main" val="173032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1248</TotalTime>
  <Words>1236</Words>
  <Application>Microsoft Macintosh PowerPoint</Application>
  <PresentationFormat>Widescreen</PresentationFormat>
  <Paragraphs>140</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ArialMT</vt:lpstr>
      <vt:lpstr>Calibri</vt:lpstr>
      <vt:lpstr>Franklin Gothic Book</vt:lpstr>
      <vt:lpstr>Wingdings</vt:lpstr>
      <vt:lpstr>Crop</vt:lpstr>
      <vt:lpstr>DevelopHER 2016</vt:lpstr>
      <vt:lpstr>PowerPoint Presentation</vt:lpstr>
      <vt:lpstr>DevelopHERs – The final 3</vt:lpstr>
      <vt:lpstr>First day as DevelopHERs </vt:lpstr>
      <vt:lpstr>DevelopHERs welcoming celebration </vt:lpstr>
      <vt:lpstr>School of hard knocks…</vt:lpstr>
      <vt:lpstr>Our future – Learning the Agile Manifesto  Terminal &amp; Git Commands</vt:lpstr>
      <vt:lpstr>Teachers</vt:lpstr>
      <vt:lpstr>SRA</vt:lpstr>
      <vt:lpstr>Classroom experience </vt:lpstr>
      <vt:lpstr>Our Buddies and mentors</vt:lpstr>
      <vt:lpstr>Lovely rabbit</vt:lpstr>
      <vt:lpstr>Disrupting Purple </vt:lpstr>
      <vt:lpstr>Code: Debugging The Gender Gap (A Documentary) </vt:lpstr>
      <vt:lpstr>Tech School Grads</vt:lpstr>
      <vt:lpstr>Tech School Wrap-up Party</vt:lpstr>
      <vt:lpstr> Teams we are working in (make a name)</vt:lpstr>
      <vt:lpstr>Team Sora</vt:lpstr>
      <vt:lpstr>PowerPoint Presentation</vt:lpstr>
      <vt:lpstr>Graduate Developers</vt:lpstr>
      <vt:lpstr>New DevelopHER T-shirts and totes</vt:lpstr>
      <vt:lpstr>Diwali celebration</vt:lpstr>
      <vt:lpstr>Purple Film Fest 2016</vt:lpstr>
      <vt:lpstr>PowerPoint Presentation</vt:lpstr>
      <vt:lpstr>Acknowledgements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DevelopHER 2016</dc:title>
  <dc:creator>Ludmila Stakhovych</dc:creator>
  <cp:lastModifiedBy>Hannah Deutscher</cp:lastModifiedBy>
  <cp:revision>34</cp:revision>
  <dcterms:created xsi:type="dcterms:W3CDTF">2016-11-03T02:03:29Z</dcterms:created>
  <dcterms:modified xsi:type="dcterms:W3CDTF">2016-11-15T04:33:09Z</dcterms:modified>
</cp:coreProperties>
</file>